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Kollektif" panose="020B0604020101010102"/>
      <p:regular r:id="rId18"/>
    </p:embeddedFont>
    <p:embeddedFont>
      <p:font typeface="Space Mono" panose="02000509040000020004"/>
      <p:regular r:id="rId19"/>
    </p:embeddedFont>
    <p:embeddedFont>
      <p:font typeface="Open Sans Extra Bold" panose="020B0906030804020204"/>
      <p:bold r:id="rId20"/>
    </p:embeddedFont>
    <p:embeddedFont>
      <p:font typeface="Open Sans Bold" panose="020B0806030504020204"/>
      <p:bold r:id="rId21"/>
    </p:embeddedFont>
    <p:embeddedFont>
      <p:font typeface="Open Sans Light" panose="020B0306030504020204"/>
      <p:regular r:id="rId22"/>
    </p:embeddedFont>
    <p:embeddedFont>
      <p:font typeface="Open Sans" panose="020B0606030504020204"/>
      <p:regular r:id="rId23"/>
    </p:embeddedFont>
    <p:embeddedFont>
      <p:font typeface="Calibri" panose="020F050202020403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rcRect t="7547" b="7547"/>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rot="0">
            <a:off x="-1749383" y="-564864"/>
            <a:ext cx="20247958" cy="11389477"/>
            <a:chOff x="0" y="0"/>
            <a:chExt cx="26997278" cy="15185969"/>
          </a:xfrm>
        </p:grpSpPr>
        <p:pic>
          <p:nvPicPr>
            <p:cNvPr id="3" name="Picture 3"/>
            <p:cNvPicPr>
              <a:picLocks noChangeAspect="1"/>
            </p:cNvPicPr>
            <p:nvPr/>
          </p:nvPicPr>
          <p:blipFill>
            <a:blip r:embed="rId2"/>
            <a:srcRect/>
            <a:stretch>
              <a:fillRect/>
            </a:stretch>
          </p:blipFill>
          <p:spPr>
            <a:xfrm>
              <a:off x="11811309" y="0"/>
              <a:ext cx="15185969" cy="15185969"/>
            </a:xfrm>
            <a:prstGeom prst="rect">
              <a:avLst/>
            </a:prstGeom>
          </p:spPr>
        </p:pic>
        <p:sp>
          <p:nvSpPr>
            <p:cNvPr id="4" name="AutoShape 4"/>
            <p:cNvSpPr/>
            <p:nvPr/>
          </p:nvSpPr>
          <p:spPr>
            <a:xfrm>
              <a:off x="0" y="0"/>
              <a:ext cx="12024616" cy="15185969"/>
            </a:xfrm>
            <a:prstGeom prst="rect">
              <a:avLst/>
            </a:prstGeom>
            <a:solidFill>
              <a:srgbClr val="3DE890"/>
            </a:solidFill>
          </p:spPr>
        </p:sp>
      </p:grpSp>
      <p:pic>
        <p:nvPicPr>
          <p:cNvPr id="5" name="Picture 5"/>
          <p:cNvPicPr>
            <a:picLocks noChangeAspect="1"/>
          </p:cNvPicPr>
          <p:nvPr/>
        </p:nvPicPr>
        <p:blipFill>
          <a:blip r:embed="rId3"/>
          <a:srcRect/>
          <a:stretch>
            <a:fillRect/>
          </a:stretch>
        </p:blipFill>
        <p:spPr>
          <a:xfrm rot="3131456">
            <a:off x="1780155" y="-381348"/>
            <a:ext cx="10256403" cy="10256403"/>
          </a:xfrm>
          <a:prstGeom prst="rect">
            <a:avLst/>
          </a:prstGeom>
        </p:spPr>
      </p:pic>
      <p:pic>
        <p:nvPicPr>
          <p:cNvPr id="6" name="Picture 6"/>
          <p:cNvPicPr>
            <a:picLocks noChangeAspect="1"/>
          </p:cNvPicPr>
          <p:nvPr/>
        </p:nvPicPr>
        <p:blipFill>
          <a:blip r:embed="rId3"/>
          <a:srcRect/>
          <a:stretch>
            <a:fillRect/>
          </a:stretch>
        </p:blipFill>
        <p:spPr>
          <a:xfrm rot="-2700000">
            <a:off x="3818699" y="1421556"/>
            <a:ext cx="7416637" cy="7416637"/>
          </a:xfrm>
          <a:prstGeom prst="rect">
            <a:avLst/>
          </a:prstGeom>
        </p:spPr>
      </p:pic>
      <p:sp>
        <p:nvSpPr>
          <p:cNvPr id="7" name="TextBox 7"/>
          <p:cNvSpPr txBox="1"/>
          <p:nvPr/>
        </p:nvSpPr>
        <p:spPr>
          <a:xfrm>
            <a:off x="140191" y="3415773"/>
            <a:ext cx="12811624" cy="3636681"/>
          </a:xfrm>
          <a:prstGeom prst="rect">
            <a:avLst/>
          </a:prstGeom>
        </p:spPr>
        <p:txBody>
          <a:bodyPr lIns="0" tIns="0" rIns="0" bIns="0" rtlCol="0" anchor="t">
            <a:spAutoFit/>
          </a:bodyPr>
          <a:lstStyle/>
          <a:p>
            <a:pPr algn="ctr">
              <a:lnSpc>
                <a:spcPts val="13000"/>
              </a:lnSpc>
            </a:pPr>
            <a:r>
              <a:rPr lang="en-US" sz="13000">
                <a:solidFill>
                  <a:srgbClr val="000000"/>
                </a:solidFill>
                <a:latin typeface="Kollektif" panose="020B0604020101010102"/>
              </a:rPr>
              <a:t>Introduction to 7 Segment Display </a:t>
            </a:r>
            <a:endParaRPr lang="en-US" sz="13000">
              <a:solidFill>
                <a:srgbClr val="000000"/>
              </a:solidFill>
              <a:latin typeface="Kollektif" panose="020B0604020101010102"/>
            </a:endParaRPr>
          </a:p>
        </p:txBody>
      </p:sp>
      <p:sp>
        <p:nvSpPr>
          <p:cNvPr id="8" name="TextBox 8"/>
          <p:cNvSpPr txBox="1"/>
          <p:nvPr/>
        </p:nvSpPr>
        <p:spPr>
          <a:xfrm>
            <a:off x="13275505" y="4231415"/>
            <a:ext cx="5417257" cy="2553309"/>
          </a:xfrm>
          <a:prstGeom prst="rect">
            <a:avLst/>
          </a:prstGeom>
        </p:spPr>
        <p:txBody>
          <a:bodyPr lIns="0" tIns="0" rIns="0" bIns="0" rtlCol="0" anchor="t">
            <a:spAutoFit/>
          </a:bodyPr>
          <a:lstStyle/>
          <a:p>
            <a:pPr>
              <a:lnSpc>
                <a:spcPts val="5040"/>
              </a:lnSpc>
            </a:pPr>
            <a:r>
              <a:rPr lang="en-US" sz="3600">
                <a:solidFill>
                  <a:srgbClr val="000000"/>
                </a:solidFill>
                <a:latin typeface="Kollektif" panose="020B0604020101010102"/>
              </a:rPr>
              <a:t>CSE 315</a:t>
            </a:r>
            <a:endParaRPr lang="en-US" sz="3600">
              <a:solidFill>
                <a:srgbClr val="000000"/>
              </a:solidFill>
              <a:latin typeface="Kollektif" panose="020B0604020101010102"/>
            </a:endParaRPr>
          </a:p>
          <a:p>
            <a:pPr>
              <a:lnSpc>
                <a:spcPts val="5040"/>
              </a:lnSpc>
            </a:pPr>
            <a:r>
              <a:rPr lang="en-US" sz="3600">
                <a:solidFill>
                  <a:srgbClr val="000000"/>
                </a:solidFill>
                <a:latin typeface="Kollektif" panose="020B0604020101010102"/>
              </a:rPr>
              <a:t>Peripherals&amp; Interfacing</a:t>
            </a:r>
            <a:endParaRPr lang="en-US" sz="3600">
              <a:solidFill>
                <a:srgbClr val="000000"/>
              </a:solidFill>
              <a:latin typeface="Kollektif" panose="020B0604020101010102"/>
            </a:endParaRPr>
          </a:p>
          <a:p>
            <a:pPr>
              <a:lnSpc>
                <a:spcPts val="5040"/>
              </a:lnSpc>
            </a:pPr>
            <a:r>
              <a:rPr lang="en-US" sz="3600">
                <a:solidFill>
                  <a:srgbClr val="000000"/>
                </a:solidFill>
                <a:latin typeface="Kollektif" panose="020B0604020101010102"/>
              </a:rPr>
              <a:t>Rashik Rahman</a:t>
            </a:r>
            <a:endParaRPr lang="en-US" sz="3600">
              <a:solidFill>
                <a:srgbClr val="000000"/>
              </a:solidFill>
              <a:latin typeface="Kollektif" panose="020B0604020101010102"/>
            </a:endParaRPr>
          </a:p>
          <a:p>
            <a:pPr>
              <a:lnSpc>
                <a:spcPts val="5040"/>
              </a:lnSpc>
            </a:pPr>
            <a:r>
              <a:rPr lang="en-US" sz="3600">
                <a:solidFill>
                  <a:srgbClr val="000000"/>
                </a:solidFill>
                <a:latin typeface="Kollektif" panose="020B0604020101010102"/>
              </a:rPr>
              <a:t>Guest Lecturer </a:t>
            </a:r>
            <a:endParaRPr lang="en-US" sz="3600">
              <a:solidFill>
                <a:srgbClr val="000000"/>
              </a:solidFill>
              <a:latin typeface="Kollektif" panose="020B060402010101010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rcRect t="69" b="69"/>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sp>
        <p:nvSpPr>
          <p:cNvPr id="2" name="AutoShape 2"/>
          <p:cNvSpPr/>
          <p:nvPr/>
        </p:nvSpPr>
        <p:spPr>
          <a:xfrm>
            <a:off x="17249775" y="-150232"/>
            <a:ext cx="9525" cy="10872689"/>
          </a:xfrm>
          <a:prstGeom prst="rect">
            <a:avLst/>
          </a:prstGeom>
          <a:solidFill>
            <a:srgbClr val="FAFAFA"/>
          </a:solidFill>
        </p:spPr>
      </p:sp>
      <p:sp>
        <p:nvSpPr>
          <p:cNvPr id="3" name="TextBox 3"/>
          <p:cNvSpPr txBox="1"/>
          <p:nvPr/>
        </p:nvSpPr>
        <p:spPr>
          <a:xfrm>
            <a:off x="9139238" y="1171102"/>
            <a:ext cx="9525" cy="887095"/>
          </a:xfrm>
          <a:prstGeom prst="rect">
            <a:avLst/>
          </a:prstGeom>
        </p:spPr>
        <p:txBody>
          <a:bodyPr lIns="0" tIns="0" rIns="0" bIns="0" rtlCol="0" anchor="t">
            <a:spAutoFit/>
          </a:bodyPr>
          <a:lstStyle/>
          <a:p>
            <a:pPr algn="ctr">
              <a:lnSpc>
                <a:spcPts val="7280"/>
              </a:lnSpc>
            </a:pPr>
          </a:p>
        </p:txBody>
      </p:sp>
      <p:sp>
        <p:nvSpPr>
          <p:cNvPr id="4" name="TextBox 4"/>
          <p:cNvSpPr txBox="1"/>
          <p:nvPr/>
        </p:nvSpPr>
        <p:spPr>
          <a:xfrm>
            <a:off x="6206811" y="814549"/>
            <a:ext cx="3449092" cy="1533525"/>
          </a:xfrm>
          <a:prstGeom prst="rect">
            <a:avLst/>
          </a:prstGeom>
        </p:spPr>
        <p:txBody>
          <a:bodyPr lIns="0" tIns="0" rIns="0" bIns="0" rtlCol="0" anchor="t">
            <a:spAutoFit/>
          </a:bodyPr>
          <a:lstStyle/>
          <a:p>
            <a:pPr algn="ctr">
              <a:lnSpc>
                <a:spcPts val="12600"/>
              </a:lnSpc>
            </a:pPr>
            <a:r>
              <a:rPr lang="en-US" sz="9000">
                <a:solidFill>
                  <a:srgbClr val="000000"/>
                </a:solidFill>
                <a:latin typeface="Open Sans Extra Bold" panose="020B0906030804020204"/>
              </a:rPr>
              <a:t>QUIZ?</a:t>
            </a:r>
            <a:endParaRPr lang="en-US" sz="9000">
              <a:solidFill>
                <a:srgbClr val="000000"/>
              </a:solidFill>
              <a:latin typeface="Open Sans Extra Bold" panose="020B0906030804020204"/>
            </a:endParaRPr>
          </a:p>
        </p:txBody>
      </p:sp>
      <p:sp>
        <p:nvSpPr>
          <p:cNvPr id="5" name="TextBox 5"/>
          <p:cNvSpPr txBox="1"/>
          <p:nvPr/>
        </p:nvSpPr>
        <p:spPr>
          <a:xfrm>
            <a:off x="1170280" y="3862066"/>
            <a:ext cx="16971245" cy="3658870"/>
          </a:xfrm>
          <a:prstGeom prst="rect">
            <a:avLst/>
          </a:prstGeom>
        </p:spPr>
        <p:txBody>
          <a:bodyPr lIns="0" tIns="0" rIns="0" bIns="0" rtlCol="0" anchor="t">
            <a:spAutoFit/>
          </a:bodyPr>
          <a:lstStyle/>
          <a:p>
            <a:pPr marL="1122680" lvl="1" indent="-561340">
              <a:lnSpc>
                <a:spcPts val="7280"/>
              </a:lnSpc>
              <a:buFont typeface="Arial" panose="020B0604020202020204"/>
              <a:buChar char="•"/>
            </a:pPr>
            <a:r>
              <a:rPr lang="en-US" sz="5200">
                <a:solidFill>
                  <a:srgbClr val="000000"/>
                </a:solidFill>
                <a:latin typeface="Open Sans" panose="020B0606030504020204"/>
              </a:rPr>
              <a:t>What's a 7 segment display?</a:t>
            </a:r>
            <a:endParaRPr lang="en-US" sz="5200">
              <a:solidFill>
                <a:srgbClr val="000000"/>
              </a:solidFill>
              <a:latin typeface="Open Sans" panose="020B0606030504020204"/>
            </a:endParaRPr>
          </a:p>
          <a:p>
            <a:pPr marL="1122680" lvl="1" indent="-561340">
              <a:lnSpc>
                <a:spcPts val="7280"/>
              </a:lnSpc>
              <a:buFont typeface="Arial" panose="020B0604020202020204"/>
              <a:buChar char="•"/>
            </a:pPr>
            <a:r>
              <a:rPr lang="en-US" sz="5200">
                <a:solidFill>
                  <a:srgbClr val="000000"/>
                </a:solidFill>
                <a:latin typeface="Open Sans" panose="020B0606030504020204"/>
              </a:rPr>
              <a:t>Write the orientation of 7 segments for 5.</a:t>
            </a:r>
            <a:endParaRPr lang="en-US" sz="5200">
              <a:solidFill>
                <a:srgbClr val="000000"/>
              </a:solidFill>
              <a:latin typeface="Open Sans" panose="020B0606030504020204"/>
            </a:endParaRPr>
          </a:p>
          <a:p>
            <a:pPr marL="1122680" lvl="1" indent="-561340">
              <a:lnSpc>
                <a:spcPts val="7280"/>
              </a:lnSpc>
              <a:buFont typeface="Arial" panose="020B0604020202020204"/>
              <a:buChar char="•"/>
            </a:pPr>
            <a:r>
              <a:rPr lang="en-US" sz="5200">
                <a:solidFill>
                  <a:srgbClr val="000000"/>
                </a:solidFill>
                <a:latin typeface="Open Sans" panose="020B0606030504020204"/>
              </a:rPr>
              <a:t>Is there any need of 7 segment display in 2020?Give proper reasoning for your answer.</a:t>
            </a:r>
            <a:endParaRPr lang="en-US" sz="5200">
              <a:solidFill>
                <a:srgbClr val="000000"/>
              </a:solidFill>
              <a:latin typeface="Open Sans" panose="020B0606030504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0">
            <a:off x="-1202677" y="-62956"/>
            <a:ext cx="20574000" cy="12131807"/>
            <a:chOff x="0" y="0"/>
            <a:chExt cx="27432000" cy="16175743"/>
          </a:xfrm>
        </p:grpSpPr>
        <p:pic>
          <p:nvPicPr>
            <p:cNvPr id="3" name="Picture 3"/>
            <p:cNvPicPr>
              <a:picLocks noChangeAspect="1"/>
            </p:cNvPicPr>
            <p:nvPr/>
          </p:nvPicPr>
          <p:blipFill>
            <a:blip r:embed="rId1"/>
            <a:srcRect/>
            <a:stretch>
              <a:fillRect/>
            </a:stretch>
          </p:blipFill>
          <p:spPr>
            <a:xfrm rot="5400000">
              <a:off x="0" y="2459743"/>
              <a:ext cx="13716000" cy="13716000"/>
            </a:xfrm>
            <a:prstGeom prst="rect">
              <a:avLst/>
            </a:prstGeom>
          </p:spPr>
        </p:pic>
        <p:sp>
          <p:nvSpPr>
            <p:cNvPr id="4" name="AutoShape 4"/>
            <p:cNvSpPr/>
            <p:nvPr/>
          </p:nvSpPr>
          <p:spPr>
            <a:xfrm rot="5400000">
              <a:off x="5628128" y="-5628128"/>
              <a:ext cx="2459743" cy="13716000"/>
            </a:xfrm>
            <a:prstGeom prst="rect">
              <a:avLst/>
            </a:prstGeom>
            <a:solidFill>
              <a:srgbClr val="3DE890"/>
            </a:solidFill>
          </p:spPr>
        </p:sp>
        <p:pic>
          <p:nvPicPr>
            <p:cNvPr id="5" name="Picture 5"/>
            <p:cNvPicPr>
              <a:picLocks noChangeAspect="1"/>
            </p:cNvPicPr>
            <p:nvPr/>
          </p:nvPicPr>
          <p:blipFill>
            <a:blip r:embed="rId1"/>
            <a:srcRect/>
            <a:stretch>
              <a:fillRect/>
            </a:stretch>
          </p:blipFill>
          <p:spPr>
            <a:xfrm rot="5400000">
              <a:off x="13716000" y="2459743"/>
              <a:ext cx="13716000" cy="13716000"/>
            </a:xfrm>
            <a:prstGeom prst="rect">
              <a:avLst/>
            </a:prstGeom>
          </p:spPr>
        </p:pic>
        <p:sp>
          <p:nvSpPr>
            <p:cNvPr id="6" name="AutoShape 6"/>
            <p:cNvSpPr/>
            <p:nvPr/>
          </p:nvSpPr>
          <p:spPr>
            <a:xfrm rot="5400000">
              <a:off x="19344128" y="-5628128"/>
              <a:ext cx="2459743" cy="13716000"/>
            </a:xfrm>
            <a:prstGeom prst="rect">
              <a:avLst/>
            </a:prstGeom>
            <a:solidFill>
              <a:srgbClr val="3DE890"/>
            </a:solidFill>
          </p:spPr>
        </p:sp>
      </p:grpSp>
      <p:pic>
        <p:nvPicPr>
          <p:cNvPr id="7" name="Picture 7"/>
          <p:cNvPicPr>
            <a:picLocks noChangeAspect="1"/>
          </p:cNvPicPr>
          <p:nvPr/>
        </p:nvPicPr>
        <p:blipFill>
          <a:blip r:embed="rId2"/>
          <a:srcRect/>
          <a:stretch>
            <a:fillRect/>
          </a:stretch>
        </p:blipFill>
        <p:spPr>
          <a:xfrm rot="-5806879">
            <a:off x="2676525" y="-233680"/>
            <a:ext cx="10510520" cy="10767695"/>
          </a:xfrm>
          <a:prstGeom prst="rect">
            <a:avLst/>
          </a:prstGeom>
        </p:spPr>
      </p:pic>
      <p:pic>
        <p:nvPicPr>
          <p:cNvPr id="8" name="Picture 8"/>
          <p:cNvPicPr>
            <a:picLocks noChangeAspect="1"/>
          </p:cNvPicPr>
          <p:nvPr/>
        </p:nvPicPr>
        <p:blipFill>
          <a:blip r:embed="rId2"/>
          <a:srcRect/>
          <a:stretch>
            <a:fillRect/>
          </a:stretch>
        </p:blipFill>
        <p:spPr>
          <a:xfrm rot="-671785">
            <a:off x="3500120" y="1099185"/>
            <a:ext cx="8870950" cy="8658860"/>
          </a:xfrm>
          <a:prstGeom prst="rect">
            <a:avLst/>
          </a:prstGeom>
        </p:spPr>
      </p:pic>
      <p:sp>
        <p:nvSpPr>
          <p:cNvPr id="9" name="TextBox 9"/>
          <p:cNvSpPr txBox="1"/>
          <p:nvPr/>
        </p:nvSpPr>
        <p:spPr>
          <a:xfrm>
            <a:off x="3509738" y="3056072"/>
            <a:ext cx="8334823" cy="1336937"/>
          </a:xfrm>
          <a:prstGeom prst="rect">
            <a:avLst/>
          </a:prstGeom>
        </p:spPr>
        <p:txBody>
          <a:bodyPr lIns="0" tIns="0" rIns="0" bIns="0" rtlCol="0" anchor="t">
            <a:spAutoFit/>
          </a:bodyPr>
          <a:lstStyle/>
          <a:p>
            <a:pPr algn="ctr">
              <a:lnSpc>
                <a:spcPts val="8800"/>
              </a:lnSpc>
            </a:pPr>
            <a:r>
              <a:rPr lang="en-US" sz="8800">
                <a:solidFill>
                  <a:srgbClr val="FAFAFA"/>
                </a:solidFill>
                <a:latin typeface="Kollektif" panose="020B0604020101010102"/>
              </a:rPr>
              <a:t>Thank you!</a:t>
            </a:r>
            <a:endParaRPr lang="en-US" sz="8800">
              <a:solidFill>
                <a:srgbClr val="FAFAFA"/>
              </a:solidFill>
              <a:latin typeface="Kollektif" panose="020B060402010101010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sp>
        <p:nvSpPr>
          <p:cNvPr id="2" name="AutoShape 2"/>
          <p:cNvSpPr/>
          <p:nvPr/>
        </p:nvSpPr>
        <p:spPr>
          <a:xfrm>
            <a:off x="17249775" y="-150232"/>
            <a:ext cx="9525" cy="10872689"/>
          </a:xfrm>
          <a:prstGeom prst="rect">
            <a:avLst/>
          </a:prstGeom>
          <a:solidFill>
            <a:srgbClr val="FAFAFA"/>
          </a:solidFill>
        </p:spPr>
      </p:sp>
      <p:grpSp>
        <p:nvGrpSpPr>
          <p:cNvPr id="3" name="Group 3"/>
          <p:cNvGrpSpPr/>
          <p:nvPr/>
        </p:nvGrpSpPr>
        <p:grpSpPr>
          <a:xfrm rot="0">
            <a:off x="11334845" y="3616723"/>
            <a:ext cx="4672023" cy="2907639"/>
            <a:chOff x="0" y="0"/>
            <a:chExt cx="6229364" cy="3876852"/>
          </a:xfrm>
        </p:grpSpPr>
        <p:sp>
          <p:nvSpPr>
            <p:cNvPr id="4" name="TextBox 4"/>
            <p:cNvSpPr txBox="1"/>
            <p:nvPr/>
          </p:nvSpPr>
          <p:spPr>
            <a:xfrm>
              <a:off x="0" y="-9525"/>
              <a:ext cx="6229364" cy="1779407"/>
            </a:xfrm>
            <a:prstGeom prst="rect">
              <a:avLst/>
            </a:prstGeom>
          </p:spPr>
          <p:txBody>
            <a:bodyPr lIns="0" tIns="0" rIns="0" bIns="0" rtlCol="0" anchor="t">
              <a:spAutoFit/>
            </a:bodyPr>
            <a:lstStyle/>
            <a:p>
              <a:pPr>
                <a:lnSpc>
                  <a:spcPts val="8800"/>
                </a:lnSpc>
              </a:pPr>
              <a:r>
                <a:rPr lang="en-US" sz="8800">
                  <a:solidFill>
                    <a:srgbClr val="000000"/>
                  </a:solidFill>
                  <a:latin typeface="Kollektif" panose="020B0604020101010102"/>
                </a:rPr>
                <a:t>Agenda</a:t>
              </a:r>
              <a:endParaRPr lang="en-US" sz="8800">
                <a:solidFill>
                  <a:srgbClr val="000000"/>
                </a:solidFill>
                <a:latin typeface="Kollektif" panose="020B0604020101010102"/>
              </a:endParaRPr>
            </a:p>
          </p:txBody>
        </p:sp>
        <p:sp>
          <p:nvSpPr>
            <p:cNvPr id="5" name="TextBox 5"/>
            <p:cNvSpPr txBox="1"/>
            <p:nvPr/>
          </p:nvSpPr>
          <p:spPr>
            <a:xfrm>
              <a:off x="0" y="2234107"/>
              <a:ext cx="6229364" cy="1642745"/>
            </a:xfrm>
            <a:prstGeom prst="rect">
              <a:avLst/>
            </a:prstGeom>
          </p:spPr>
          <p:txBody>
            <a:bodyPr lIns="0" tIns="0" rIns="0" bIns="0" rtlCol="0" anchor="t">
              <a:spAutoFit/>
            </a:bodyPr>
            <a:lstStyle/>
            <a:p>
              <a:pPr>
                <a:lnSpc>
                  <a:spcPts val="3360"/>
                </a:lnSpc>
              </a:pPr>
              <a:r>
                <a:rPr lang="en-US" sz="2400">
                  <a:solidFill>
                    <a:srgbClr val="000000"/>
                  </a:solidFill>
                  <a:latin typeface="Space Mono" panose="02000509040000020004"/>
                </a:rPr>
                <a:t>Today We'll learn about 7 segment display and it's arduino usage</a:t>
              </a:r>
              <a:endParaRPr lang="en-US" sz="2400">
                <a:solidFill>
                  <a:srgbClr val="000000"/>
                </a:solidFill>
                <a:latin typeface="Space Mono" panose="02000509040000020004"/>
              </a:endParaRPr>
            </a:p>
          </p:txBody>
        </p:sp>
      </p:grpSp>
      <p:pic>
        <p:nvPicPr>
          <p:cNvPr id="6" name="Picture 6"/>
          <p:cNvPicPr>
            <a:picLocks noChangeAspect="1"/>
          </p:cNvPicPr>
          <p:nvPr/>
        </p:nvPicPr>
        <p:blipFill>
          <a:blip r:embed="rId1"/>
          <a:srcRect/>
          <a:stretch>
            <a:fillRect/>
          </a:stretch>
        </p:blipFill>
        <p:spPr>
          <a:xfrm>
            <a:off x="4373417" y="1438192"/>
            <a:ext cx="5448526" cy="72647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5230907" cy="10287000"/>
            <a:chOff x="0" y="0"/>
            <a:chExt cx="20307876" cy="13716000"/>
          </a:xfrm>
        </p:grpSpPr>
        <p:pic>
          <p:nvPicPr>
            <p:cNvPr id="3" name="Picture 3"/>
            <p:cNvPicPr>
              <a:picLocks noChangeAspect="1"/>
            </p:cNvPicPr>
            <p:nvPr/>
          </p:nvPicPr>
          <p:blipFill>
            <a:blip r:embed="rId1"/>
            <a:srcRect/>
            <a:stretch>
              <a:fillRect/>
            </a:stretch>
          </p:blipFill>
          <p:spPr>
            <a:xfrm>
              <a:off x="6591876" y="0"/>
              <a:ext cx="13716000" cy="13716000"/>
            </a:xfrm>
            <a:prstGeom prst="rect">
              <a:avLst/>
            </a:prstGeom>
          </p:spPr>
        </p:pic>
        <p:sp>
          <p:nvSpPr>
            <p:cNvPr id="4" name="AutoShape 4"/>
            <p:cNvSpPr/>
            <p:nvPr/>
          </p:nvSpPr>
          <p:spPr>
            <a:xfrm>
              <a:off x="0" y="0"/>
              <a:ext cx="6591876" cy="13716000"/>
            </a:xfrm>
            <a:prstGeom prst="rect">
              <a:avLst/>
            </a:prstGeom>
            <a:solidFill>
              <a:srgbClr val="3DE890"/>
            </a:solidFill>
          </p:spPr>
        </p:sp>
      </p:grpSp>
      <p:pic>
        <p:nvPicPr>
          <p:cNvPr id="5" name="Picture 5"/>
          <p:cNvPicPr>
            <a:picLocks noChangeAspect="1"/>
          </p:cNvPicPr>
          <p:nvPr/>
        </p:nvPicPr>
        <p:blipFill>
          <a:blip r:embed="rId2"/>
          <a:srcRect/>
          <a:stretch>
            <a:fillRect/>
          </a:stretch>
        </p:blipFill>
        <p:spPr>
          <a:xfrm>
            <a:off x="477228" y="1282117"/>
            <a:ext cx="6595454" cy="5732497"/>
          </a:xfrm>
          <a:prstGeom prst="rect">
            <a:avLst/>
          </a:prstGeom>
        </p:spPr>
      </p:pic>
      <p:grpSp>
        <p:nvGrpSpPr>
          <p:cNvPr id="6" name="Group 6"/>
          <p:cNvGrpSpPr/>
          <p:nvPr/>
        </p:nvGrpSpPr>
        <p:grpSpPr>
          <a:xfrm rot="0">
            <a:off x="8108941" y="1229377"/>
            <a:ext cx="8893798" cy="5837977"/>
            <a:chOff x="0" y="0"/>
            <a:chExt cx="11858398" cy="7783969"/>
          </a:xfrm>
        </p:grpSpPr>
        <p:sp>
          <p:nvSpPr>
            <p:cNvPr id="7" name="TextBox 7"/>
            <p:cNvSpPr txBox="1"/>
            <p:nvPr/>
          </p:nvSpPr>
          <p:spPr>
            <a:xfrm>
              <a:off x="0" y="1358968"/>
              <a:ext cx="11858398" cy="6425001"/>
            </a:xfrm>
            <a:prstGeom prst="rect">
              <a:avLst/>
            </a:prstGeom>
          </p:spPr>
          <p:txBody>
            <a:bodyPr lIns="0" tIns="0" rIns="0" bIns="0" rtlCol="0" anchor="t">
              <a:spAutoFit/>
            </a:bodyPr>
            <a:lstStyle/>
            <a:p>
              <a:pPr>
                <a:lnSpc>
                  <a:spcPts val="3880"/>
                </a:lnSpc>
              </a:pPr>
              <a:r>
                <a:rPr lang="en-US" sz="2985">
                  <a:solidFill>
                    <a:srgbClr val="000000"/>
                  </a:solidFill>
                  <a:latin typeface="Space Mono" panose="02000509040000020004"/>
                </a:rPr>
                <a:t>A</a:t>
              </a:r>
              <a:r>
                <a:rPr lang="en-US" sz="2985">
                  <a:solidFill>
                    <a:srgbClr val="000000"/>
                  </a:solidFill>
                  <a:latin typeface="Space Mono" panose="02000509040000020004"/>
                </a:rPr>
                <a:t>n LED or Light Emitting Diode, is a solid state optical pn-junction diode which emits light energy in the form of photons.The main advantage of light emitting diodes is that because of their small die size, several of them can be connected together within one small and compact package producing what is generally called a 7-segment Display.</a:t>
              </a:r>
              <a:endParaRPr lang="en-US" sz="2985">
                <a:solidFill>
                  <a:srgbClr val="000000"/>
                </a:solidFill>
                <a:latin typeface="Space Mono" panose="02000509040000020004"/>
              </a:endParaRPr>
            </a:p>
          </p:txBody>
        </p:sp>
        <p:sp>
          <p:nvSpPr>
            <p:cNvPr id="8" name="TextBox 8"/>
            <p:cNvSpPr txBox="1"/>
            <p:nvPr/>
          </p:nvSpPr>
          <p:spPr>
            <a:xfrm>
              <a:off x="0" y="-95250"/>
              <a:ext cx="11858398" cy="915777"/>
            </a:xfrm>
            <a:prstGeom prst="rect">
              <a:avLst/>
            </a:prstGeom>
          </p:spPr>
          <p:txBody>
            <a:bodyPr lIns="0" tIns="0" rIns="0" bIns="0" rtlCol="0" anchor="t">
              <a:spAutoFit/>
            </a:bodyPr>
            <a:lstStyle/>
            <a:p>
              <a:pPr>
                <a:lnSpc>
                  <a:spcPts val="5015"/>
                </a:lnSpc>
              </a:pPr>
              <a:r>
                <a:rPr lang="en-US" sz="4180" u="sng">
                  <a:solidFill>
                    <a:srgbClr val="000000"/>
                  </a:solidFill>
                  <a:latin typeface="Kollektif" panose="020B0604020101010102"/>
                </a:rPr>
                <a:t>What is 7 segment display?</a:t>
              </a:r>
              <a:endParaRPr lang="en-US" sz="4180" u="sng">
                <a:solidFill>
                  <a:srgbClr val="000000"/>
                </a:solidFill>
                <a:latin typeface="Kollektif" panose="020B060402010101010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rot="-10800000">
            <a:off x="4109598" y="3897108"/>
            <a:ext cx="3054781" cy="3071534"/>
          </a:xfrm>
          <a:prstGeom prst="rect">
            <a:avLst/>
          </a:prstGeom>
        </p:spPr>
      </p:pic>
      <p:sp>
        <p:nvSpPr>
          <p:cNvPr id="3" name="AutoShape 3"/>
          <p:cNvSpPr/>
          <p:nvPr/>
        </p:nvSpPr>
        <p:spPr>
          <a:xfrm>
            <a:off x="17556452" y="0"/>
            <a:ext cx="9525" cy="10872689"/>
          </a:xfrm>
          <a:prstGeom prst="rect">
            <a:avLst/>
          </a:prstGeom>
          <a:solidFill>
            <a:srgbClr val="FAFAFA"/>
          </a:solidFill>
        </p:spPr>
      </p:sp>
      <p:pic>
        <p:nvPicPr>
          <p:cNvPr id="4" name="Picture 4"/>
          <p:cNvPicPr>
            <a:picLocks noChangeAspect="1"/>
          </p:cNvPicPr>
          <p:nvPr/>
        </p:nvPicPr>
        <p:blipFill>
          <a:blip r:embed="rId1"/>
          <a:srcRect/>
          <a:stretch>
            <a:fillRect/>
          </a:stretch>
        </p:blipFill>
        <p:spPr>
          <a:xfrm rot="-10800000">
            <a:off x="2887659" y="3904046"/>
            <a:ext cx="3054781" cy="3071534"/>
          </a:xfrm>
          <a:prstGeom prst="rect">
            <a:avLst/>
          </a:prstGeom>
        </p:spPr>
      </p:pic>
      <p:pic>
        <p:nvPicPr>
          <p:cNvPr id="5" name="Picture 5"/>
          <p:cNvPicPr>
            <a:picLocks noChangeAspect="1"/>
          </p:cNvPicPr>
          <p:nvPr/>
        </p:nvPicPr>
        <p:blipFill>
          <a:blip r:embed="rId2"/>
          <a:srcRect/>
          <a:stretch>
            <a:fillRect/>
          </a:stretch>
        </p:blipFill>
        <p:spPr>
          <a:xfrm>
            <a:off x="7405840" y="3719152"/>
            <a:ext cx="10150612" cy="4032049"/>
          </a:xfrm>
          <a:prstGeom prst="rect">
            <a:avLst/>
          </a:prstGeom>
        </p:spPr>
      </p:pic>
      <p:pic>
        <p:nvPicPr>
          <p:cNvPr id="6" name="Picture 6"/>
          <p:cNvPicPr>
            <a:picLocks noChangeAspect="1"/>
          </p:cNvPicPr>
          <p:nvPr/>
        </p:nvPicPr>
        <p:blipFill>
          <a:blip r:embed="rId3"/>
          <a:srcRect/>
          <a:stretch>
            <a:fillRect/>
          </a:stretch>
        </p:blipFill>
        <p:spPr>
          <a:xfrm>
            <a:off x="722023" y="3719152"/>
            <a:ext cx="3024037" cy="4032049"/>
          </a:xfrm>
          <a:prstGeom prst="rect">
            <a:avLst/>
          </a:prstGeom>
        </p:spPr>
      </p:pic>
      <p:sp>
        <p:nvSpPr>
          <p:cNvPr id="7" name="TextBox 7"/>
          <p:cNvSpPr txBox="1"/>
          <p:nvPr/>
        </p:nvSpPr>
        <p:spPr>
          <a:xfrm>
            <a:off x="415346" y="289966"/>
            <a:ext cx="9690943" cy="1533525"/>
          </a:xfrm>
          <a:prstGeom prst="rect">
            <a:avLst/>
          </a:prstGeom>
        </p:spPr>
        <p:txBody>
          <a:bodyPr lIns="0" tIns="0" rIns="0" bIns="0" rtlCol="0" anchor="t">
            <a:spAutoFit/>
          </a:bodyPr>
          <a:lstStyle/>
          <a:p>
            <a:pPr algn="ctr">
              <a:lnSpc>
                <a:spcPts val="12600"/>
              </a:lnSpc>
            </a:pPr>
            <a:r>
              <a:rPr lang="en-US" sz="9000">
                <a:solidFill>
                  <a:srgbClr val="000000"/>
                </a:solidFill>
                <a:latin typeface="Open Sans Extra Bold" panose="020B0906030804020204"/>
              </a:rPr>
              <a:t>Why 7 Segment?</a:t>
            </a:r>
            <a:endParaRPr lang="en-US" sz="9000">
              <a:solidFill>
                <a:srgbClr val="000000"/>
              </a:solidFill>
              <a:latin typeface="Open Sans Extra Bold" panose="020B0906030804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0">
            <a:off x="-1143000" y="-684401"/>
            <a:ext cx="20574000" cy="12131807"/>
            <a:chOff x="0" y="0"/>
            <a:chExt cx="27432000" cy="16175743"/>
          </a:xfrm>
        </p:grpSpPr>
        <p:pic>
          <p:nvPicPr>
            <p:cNvPr id="3" name="Picture 3"/>
            <p:cNvPicPr>
              <a:picLocks noChangeAspect="1"/>
            </p:cNvPicPr>
            <p:nvPr/>
          </p:nvPicPr>
          <p:blipFill>
            <a:blip r:embed="rId1"/>
            <a:srcRect/>
            <a:stretch>
              <a:fillRect/>
            </a:stretch>
          </p:blipFill>
          <p:spPr>
            <a:xfrm rot="5400000">
              <a:off x="0" y="2459743"/>
              <a:ext cx="13716000" cy="13716000"/>
            </a:xfrm>
            <a:prstGeom prst="rect">
              <a:avLst/>
            </a:prstGeom>
          </p:spPr>
        </p:pic>
        <p:sp>
          <p:nvSpPr>
            <p:cNvPr id="4" name="AutoShape 4"/>
            <p:cNvSpPr/>
            <p:nvPr/>
          </p:nvSpPr>
          <p:spPr>
            <a:xfrm rot="5400000">
              <a:off x="5628128" y="-5628128"/>
              <a:ext cx="2459743" cy="13716000"/>
            </a:xfrm>
            <a:prstGeom prst="rect">
              <a:avLst/>
            </a:prstGeom>
            <a:solidFill>
              <a:srgbClr val="3DE890"/>
            </a:solidFill>
          </p:spPr>
        </p:sp>
        <p:pic>
          <p:nvPicPr>
            <p:cNvPr id="5" name="Picture 5"/>
            <p:cNvPicPr>
              <a:picLocks noChangeAspect="1"/>
            </p:cNvPicPr>
            <p:nvPr/>
          </p:nvPicPr>
          <p:blipFill>
            <a:blip r:embed="rId1"/>
            <a:srcRect/>
            <a:stretch>
              <a:fillRect/>
            </a:stretch>
          </p:blipFill>
          <p:spPr>
            <a:xfrm rot="5400000">
              <a:off x="13716000" y="2459743"/>
              <a:ext cx="13716000" cy="13716000"/>
            </a:xfrm>
            <a:prstGeom prst="rect">
              <a:avLst/>
            </a:prstGeom>
          </p:spPr>
        </p:pic>
        <p:sp>
          <p:nvSpPr>
            <p:cNvPr id="6" name="AutoShape 6"/>
            <p:cNvSpPr/>
            <p:nvPr/>
          </p:nvSpPr>
          <p:spPr>
            <a:xfrm rot="5400000">
              <a:off x="19344128" y="-5628128"/>
              <a:ext cx="2459743" cy="13716000"/>
            </a:xfrm>
            <a:prstGeom prst="rect">
              <a:avLst/>
            </a:prstGeom>
            <a:solidFill>
              <a:srgbClr val="3DE890"/>
            </a:solidFill>
          </p:spPr>
        </p:sp>
      </p:grpSp>
      <p:pic>
        <p:nvPicPr>
          <p:cNvPr id="7" name="Picture 7"/>
          <p:cNvPicPr>
            <a:picLocks noChangeAspect="1"/>
          </p:cNvPicPr>
          <p:nvPr/>
        </p:nvPicPr>
        <p:blipFill>
          <a:blip r:embed="rId2"/>
          <a:srcRect/>
          <a:stretch>
            <a:fillRect/>
          </a:stretch>
        </p:blipFill>
        <p:spPr>
          <a:xfrm>
            <a:off x="251458" y="1597905"/>
            <a:ext cx="8375044" cy="7091191"/>
          </a:xfrm>
          <a:prstGeom prst="rect">
            <a:avLst/>
          </a:prstGeom>
        </p:spPr>
      </p:pic>
      <p:pic>
        <p:nvPicPr>
          <p:cNvPr id="8" name="Picture 8"/>
          <p:cNvPicPr>
            <a:picLocks noChangeAspect="1"/>
          </p:cNvPicPr>
          <p:nvPr/>
        </p:nvPicPr>
        <p:blipFill>
          <a:blip r:embed="rId3"/>
          <a:srcRect l="833" r="833"/>
          <a:stretch>
            <a:fillRect/>
          </a:stretch>
        </p:blipFill>
        <p:spPr>
          <a:xfrm>
            <a:off x="8880358" y="1597905"/>
            <a:ext cx="9323832" cy="5340934"/>
          </a:xfrm>
          <a:prstGeom prst="rect">
            <a:avLst/>
          </a:prstGeom>
        </p:spPr>
      </p:pic>
      <p:sp>
        <p:nvSpPr>
          <p:cNvPr id="9" name="TextBox 9"/>
          <p:cNvSpPr txBox="1"/>
          <p:nvPr/>
        </p:nvSpPr>
        <p:spPr>
          <a:xfrm>
            <a:off x="683335" y="-295"/>
            <a:ext cx="9806872" cy="930960"/>
          </a:xfrm>
          <a:prstGeom prst="rect">
            <a:avLst/>
          </a:prstGeom>
        </p:spPr>
        <p:txBody>
          <a:bodyPr lIns="0" tIns="0" rIns="0" bIns="0" rtlCol="0" anchor="t">
            <a:spAutoFit/>
          </a:bodyPr>
          <a:lstStyle/>
          <a:p>
            <a:pPr algn="ctr">
              <a:lnSpc>
                <a:spcPts val="7595"/>
              </a:lnSpc>
            </a:pPr>
            <a:r>
              <a:rPr lang="en-US" sz="5425">
                <a:solidFill>
                  <a:srgbClr val="000000"/>
                </a:solidFill>
                <a:latin typeface="Open Sans Bold" panose="020B0806030504020204"/>
              </a:rPr>
              <a:t>Truth Table of 7 segment</a:t>
            </a:r>
            <a:endParaRPr lang="en-US" sz="5425">
              <a:solidFill>
                <a:srgbClr val="000000"/>
              </a:solidFill>
              <a:latin typeface="Open Sans Bold" panose="020B0806030504020204"/>
            </a:endParaRPr>
          </a:p>
        </p:txBody>
      </p:sp>
      <p:sp>
        <p:nvSpPr>
          <p:cNvPr id="10" name="TextBox 10"/>
          <p:cNvSpPr txBox="1"/>
          <p:nvPr/>
        </p:nvSpPr>
        <p:spPr>
          <a:xfrm>
            <a:off x="683260" y="8810625"/>
            <a:ext cx="17071340" cy="610235"/>
          </a:xfrm>
          <a:prstGeom prst="rect">
            <a:avLst/>
          </a:prstGeom>
        </p:spPr>
        <p:txBody>
          <a:bodyPr wrap="square" lIns="0" tIns="0" rIns="0" bIns="0" rtlCol="0" anchor="t">
            <a:spAutoFit/>
          </a:bodyPr>
          <a:lstStyle/>
          <a:p>
            <a:pPr algn="ctr">
              <a:lnSpc>
                <a:spcPts val="4760"/>
              </a:lnSpc>
            </a:pPr>
            <a:r>
              <a:rPr lang="en-US" sz="3400">
                <a:solidFill>
                  <a:srgbClr val="000000"/>
                </a:solidFill>
                <a:latin typeface="Open Sans Light" panose="020B0306030504020204"/>
              </a:rPr>
              <a:t>Here "x" means switch is closed/connected so that current can pass through that pin</a:t>
            </a:r>
            <a:endParaRPr lang="en-US" sz="3400">
              <a:solidFill>
                <a:srgbClr val="000000"/>
              </a:solidFill>
              <a:latin typeface="Open Sans Light" panose="020B0306030504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sp>
        <p:nvSpPr>
          <p:cNvPr id="2" name="AutoShape 2"/>
          <p:cNvSpPr/>
          <p:nvPr/>
        </p:nvSpPr>
        <p:spPr>
          <a:xfrm>
            <a:off x="17249775" y="-150232"/>
            <a:ext cx="9525" cy="10872689"/>
          </a:xfrm>
          <a:prstGeom prst="rect">
            <a:avLst/>
          </a:prstGeom>
          <a:solidFill>
            <a:srgbClr val="FAFAFA"/>
          </a:solidFill>
        </p:spPr>
      </p:sp>
      <p:pic>
        <p:nvPicPr>
          <p:cNvPr id="3" name="Picture 3"/>
          <p:cNvPicPr>
            <a:picLocks noChangeAspect="1"/>
          </p:cNvPicPr>
          <p:nvPr/>
        </p:nvPicPr>
        <p:blipFill>
          <a:blip r:embed="rId1"/>
          <a:srcRect/>
          <a:stretch>
            <a:fillRect/>
          </a:stretch>
        </p:blipFill>
        <p:spPr>
          <a:xfrm>
            <a:off x="532193" y="1899249"/>
            <a:ext cx="3061332" cy="2935052"/>
          </a:xfrm>
          <a:prstGeom prst="rect">
            <a:avLst/>
          </a:prstGeom>
        </p:spPr>
      </p:pic>
      <p:pic>
        <p:nvPicPr>
          <p:cNvPr id="4" name="Picture 4"/>
          <p:cNvPicPr>
            <a:picLocks noChangeAspect="1"/>
          </p:cNvPicPr>
          <p:nvPr/>
        </p:nvPicPr>
        <p:blipFill>
          <a:blip r:embed="rId2"/>
          <a:srcRect b="7658"/>
          <a:stretch>
            <a:fillRect/>
          </a:stretch>
        </p:blipFill>
        <p:spPr>
          <a:xfrm>
            <a:off x="4856586" y="1899249"/>
            <a:ext cx="2379886" cy="2935052"/>
          </a:xfrm>
          <a:prstGeom prst="rect">
            <a:avLst/>
          </a:prstGeom>
        </p:spPr>
      </p:pic>
      <p:pic>
        <p:nvPicPr>
          <p:cNvPr id="5" name="Picture 5"/>
          <p:cNvPicPr>
            <a:picLocks noChangeAspect="1"/>
          </p:cNvPicPr>
          <p:nvPr/>
        </p:nvPicPr>
        <p:blipFill>
          <a:blip r:embed="rId3"/>
          <a:srcRect/>
          <a:stretch>
            <a:fillRect/>
          </a:stretch>
        </p:blipFill>
        <p:spPr>
          <a:xfrm>
            <a:off x="8663311" y="1899249"/>
            <a:ext cx="2935052" cy="2935052"/>
          </a:xfrm>
          <a:prstGeom prst="rect">
            <a:avLst/>
          </a:prstGeom>
        </p:spPr>
      </p:pic>
      <p:pic>
        <p:nvPicPr>
          <p:cNvPr id="6" name="Picture 6"/>
          <p:cNvPicPr>
            <a:picLocks noChangeAspect="1"/>
          </p:cNvPicPr>
          <p:nvPr/>
        </p:nvPicPr>
        <p:blipFill>
          <a:blip r:embed="rId4"/>
          <a:srcRect/>
          <a:stretch>
            <a:fillRect/>
          </a:stretch>
        </p:blipFill>
        <p:spPr>
          <a:xfrm>
            <a:off x="12720187" y="1899249"/>
            <a:ext cx="2824988" cy="2935052"/>
          </a:xfrm>
          <a:prstGeom prst="rect">
            <a:avLst/>
          </a:prstGeom>
        </p:spPr>
      </p:pic>
      <p:pic>
        <p:nvPicPr>
          <p:cNvPr id="7" name="Picture 7"/>
          <p:cNvPicPr>
            <a:picLocks noChangeAspect="1"/>
          </p:cNvPicPr>
          <p:nvPr/>
        </p:nvPicPr>
        <p:blipFill>
          <a:blip r:embed="rId5"/>
          <a:srcRect r="2760"/>
          <a:stretch>
            <a:fillRect/>
          </a:stretch>
        </p:blipFill>
        <p:spPr>
          <a:xfrm>
            <a:off x="532193" y="6110077"/>
            <a:ext cx="3061332" cy="3148223"/>
          </a:xfrm>
          <a:prstGeom prst="rect">
            <a:avLst/>
          </a:prstGeom>
        </p:spPr>
      </p:pic>
      <p:pic>
        <p:nvPicPr>
          <p:cNvPr id="8" name="Picture 8"/>
          <p:cNvPicPr>
            <a:picLocks noChangeAspect="1"/>
          </p:cNvPicPr>
          <p:nvPr/>
        </p:nvPicPr>
        <p:blipFill>
          <a:blip r:embed="rId6"/>
          <a:srcRect t="6228" r="1180" b="6228"/>
          <a:stretch>
            <a:fillRect/>
          </a:stretch>
        </p:blipFill>
        <p:spPr>
          <a:xfrm>
            <a:off x="4706708" y="6110077"/>
            <a:ext cx="5951516" cy="3161362"/>
          </a:xfrm>
          <a:prstGeom prst="rect">
            <a:avLst/>
          </a:prstGeom>
        </p:spPr>
      </p:pic>
      <p:pic>
        <p:nvPicPr>
          <p:cNvPr id="9" name="Picture 9"/>
          <p:cNvPicPr>
            <a:picLocks noChangeAspect="1"/>
          </p:cNvPicPr>
          <p:nvPr/>
        </p:nvPicPr>
        <p:blipFill>
          <a:blip r:embed="rId7"/>
          <a:srcRect b="11491"/>
          <a:stretch>
            <a:fillRect/>
          </a:stretch>
        </p:blipFill>
        <p:spPr>
          <a:xfrm>
            <a:off x="12096861" y="6110077"/>
            <a:ext cx="3556979" cy="3148223"/>
          </a:xfrm>
          <a:prstGeom prst="rect">
            <a:avLst/>
          </a:prstGeom>
        </p:spPr>
      </p:pic>
      <p:sp>
        <p:nvSpPr>
          <p:cNvPr id="10" name="TextBox 10"/>
          <p:cNvSpPr txBox="1"/>
          <p:nvPr/>
        </p:nvSpPr>
        <p:spPr>
          <a:xfrm>
            <a:off x="-1390650" y="-447675"/>
            <a:ext cx="8782348" cy="1615440"/>
          </a:xfrm>
          <a:prstGeom prst="rect">
            <a:avLst/>
          </a:prstGeom>
        </p:spPr>
        <p:txBody>
          <a:bodyPr lIns="0" tIns="0" rIns="0" bIns="0" rtlCol="0" anchor="t">
            <a:spAutoFit/>
          </a:bodyPr>
          <a:lstStyle/>
          <a:p>
            <a:pPr algn="ctr">
              <a:lnSpc>
                <a:spcPts val="12600"/>
              </a:lnSpc>
            </a:pPr>
            <a:r>
              <a:rPr lang="en-US" sz="5000">
                <a:solidFill>
                  <a:srgbClr val="000000"/>
                </a:solidFill>
                <a:latin typeface="Open Sans Extra Bold" panose="020B0906030804020204"/>
              </a:rPr>
              <a:t>Some Use Case</a:t>
            </a:r>
            <a:endParaRPr lang="en-US" sz="5000">
              <a:solidFill>
                <a:srgbClr val="000000"/>
              </a:solidFill>
              <a:latin typeface="Open Sans Extra Bold" panose="020B0906030804020204"/>
            </a:endParaRPr>
          </a:p>
        </p:txBody>
      </p:sp>
      <p:sp>
        <p:nvSpPr>
          <p:cNvPr id="11" name="TextBox 11"/>
          <p:cNvSpPr txBox="1"/>
          <p:nvPr/>
        </p:nvSpPr>
        <p:spPr>
          <a:xfrm>
            <a:off x="1335390" y="5019413"/>
            <a:ext cx="1256258" cy="476250"/>
          </a:xfrm>
          <a:prstGeom prst="rect">
            <a:avLst/>
          </a:prstGeom>
        </p:spPr>
        <p:txBody>
          <a:bodyPr lIns="0" tIns="0" rIns="0" bIns="0" rtlCol="0" anchor="t">
            <a:spAutoFit/>
          </a:bodyPr>
          <a:lstStyle/>
          <a:p>
            <a:pPr algn="ctr">
              <a:lnSpc>
                <a:spcPts val="3360"/>
              </a:lnSpc>
              <a:spcBef>
                <a:spcPct val="0"/>
              </a:spcBef>
            </a:pPr>
            <a:r>
              <a:rPr lang="en-US" sz="2800">
                <a:solidFill>
                  <a:srgbClr val="000000"/>
                </a:solidFill>
                <a:latin typeface="Kollektif" panose="020B0604020101010102"/>
              </a:rPr>
              <a:t>Counter</a:t>
            </a:r>
            <a:endParaRPr lang="en-US" sz="2800">
              <a:solidFill>
                <a:srgbClr val="000000"/>
              </a:solidFill>
              <a:latin typeface="Kollektif" panose="020B0604020101010102"/>
            </a:endParaRPr>
          </a:p>
        </p:txBody>
      </p:sp>
      <p:sp>
        <p:nvSpPr>
          <p:cNvPr id="12" name="TextBox 12"/>
          <p:cNvSpPr txBox="1"/>
          <p:nvPr/>
        </p:nvSpPr>
        <p:spPr>
          <a:xfrm>
            <a:off x="4269078" y="5019413"/>
            <a:ext cx="3809256" cy="476250"/>
          </a:xfrm>
          <a:prstGeom prst="rect">
            <a:avLst/>
          </a:prstGeom>
        </p:spPr>
        <p:txBody>
          <a:bodyPr lIns="0" tIns="0" rIns="0" bIns="0" rtlCol="0" anchor="t">
            <a:spAutoFit/>
          </a:bodyPr>
          <a:lstStyle/>
          <a:p>
            <a:pPr algn="ctr">
              <a:lnSpc>
                <a:spcPts val="3360"/>
              </a:lnSpc>
              <a:spcBef>
                <a:spcPct val="0"/>
              </a:spcBef>
            </a:pPr>
            <a:r>
              <a:rPr lang="en-US" sz="2800">
                <a:solidFill>
                  <a:srgbClr val="000000"/>
                </a:solidFill>
                <a:latin typeface="Kollektif" panose="020B0604020101010102"/>
              </a:rPr>
              <a:t>Speed measuring device</a:t>
            </a:r>
            <a:endParaRPr lang="en-US" sz="2800">
              <a:solidFill>
                <a:srgbClr val="000000"/>
              </a:solidFill>
              <a:latin typeface="Kollektif" panose="020B0604020101010102"/>
            </a:endParaRPr>
          </a:p>
        </p:txBody>
      </p:sp>
      <p:sp>
        <p:nvSpPr>
          <p:cNvPr id="13" name="TextBox 13"/>
          <p:cNvSpPr txBox="1"/>
          <p:nvPr/>
        </p:nvSpPr>
        <p:spPr>
          <a:xfrm>
            <a:off x="9154599" y="5019413"/>
            <a:ext cx="1952476" cy="476250"/>
          </a:xfrm>
          <a:prstGeom prst="rect">
            <a:avLst/>
          </a:prstGeom>
        </p:spPr>
        <p:txBody>
          <a:bodyPr lIns="0" tIns="0" rIns="0" bIns="0" rtlCol="0" anchor="t">
            <a:spAutoFit/>
          </a:bodyPr>
          <a:lstStyle/>
          <a:p>
            <a:pPr algn="ctr">
              <a:lnSpc>
                <a:spcPts val="3360"/>
              </a:lnSpc>
              <a:spcBef>
                <a:spcPct val="0"/>
              </a:spcBef>
            </a:pPr>
            <a:r>
              <a:rPr lang="en-US" sz="2800">
                <a:solidFill>
                  <a:srgbClr val="000000"/>
                </a:solidFill>
                <a:latin typeface="Kollektif" panose="020B0604020101010102"/>
              </a:rPr>
              <a:t>Digital Clock</a:t>
            </a:r>
            <a:endParaRPr lang="en-US" sz="2800">
              <a:solidFill>
                <a:srgbClr val="000000"/>
              </a:solidFill>
              <a:latin typeface="Kollektif" panose="020B0604020101010102"/>
            </a:endParaRPr>
          </a:p>
        </p:txBody>
      </p:sp>
      <p:sp>
        <p:nvSpPr>
          <p:cNvPr id="14" name="TextBox 14"/>
          <p:cNvSpPr txBox="1"/>
          <p:nvPr/>
        </p:nvSpPr>
        <p:spPr>
          <a:xfrm>
            <a:off x="12805283" y="5019413"/>
            <a:ext cx="2654796" cy="476250"/>
          </a:xfrm>
          <a:prstGeom prst="rect">
            <a:avLst/>
          </a:prstGeom>
        </p:spPr>
        <p:txBody>
          <a:bodyPr lIns="0" tIns="0" rIns="0" bIns="0" rtlCol="0" anchor="t">
            <a:spAutoFit/>
          </a:bodyPr>
          <a:lstStyle/>
          <a:p>
            <a:pPr algn="ctr">
              <a:lnSpc>
                <a:spcPts val="3360"/>
              </a:lnSpc>
              <a:spcBef>
                <a:spcPct val="0"/>
              </a:spcBef>
            </a:pPr>
            <a:r>
              <a:rPr lang="en-US" sz="2800">
                <a:solidFill>
                  <a:srgbClr val="000000"/>
                </a:solidFill>
                <a:latin typeface="Kollektif" panose="020B0604020101010102"/>
              </a:rPr>
              <a:t>Cashier machine </a:t>
            </a:r>
            <a:endParaRPr lang="en-US" sz="2800">
              <a:solidFill>
                <a:srgbClr val="000000"/>
              </a:solidFill>
              <a:latin typeface="Kollektif" panose="020B0604020101010102"/>
            </a:endParaRPr>
          </a:p>
        </p:txBody>
      </p:sp>
      <p:sp>
        <p:nvSpPr>
          <p:cNvPr id="15" name="TextBox 15"/>
          <p:cNvSpPr txBox="1"/>
          <p:nvPr/>
        </p:nvSpPr>
        <p:spPr>
          <a:xfrm>
            <a:off x="972324" y="9400367"/>
            <a:ext cx="1982391" cy="476250"/>
          </a:xfrm>
          <a:prstGeom prst="rect">
            <a:avLst/>
          </a:prstGeom>
        </p:spPr>
        <p:txBody>
          <a:bodyPr lIns="0" tIns="0" rIns="0" bIns="0" rtlCol="0" anchor="t">
            <a:spAutoFit/>
          </a:bodyPr>
          <a:lstStyle/>
          <a:p>
            <a:pPr algn="ctr">
              <a:lnSpc>
                <a:spcPts val="3360"/>
              </a:lnSpc>
              <a:spcBef>
                <a:spcPct val="0"/>
              </a:spcBef>
            </a:pPr>
            <a:r>
              <a:rPr lang="en-US" sz="2800">
                <a:solidFill>
                  <a:srgbClr val="000000"/>
                </a:solidFill>
                <a:latin typeface="Kollektif" panose="020B0604020101010102"/>
              </a:rPr>
              <a:t>Digital meter</a:t>
            </a:r>
            <a:endParaRPr lang="en-US" sz="2800">
              <a:solidFill>
                <a:srgbClr val="000000"/>
              </a:solidFill>
              <a:latin typeface="Kollektif" panose="020B0604020101010102"/>
            </a:endParaRPr>
          </a:p>
        </p:txBody>
      </p:sp>
      <p:sp>
        <p:nvSpPr>
          <p:cNvPr id="16" name="TextBox 16"/>
          <p:cNvSpPr txBox="1"/>
          <p:nvPr/>
        </p:nvSpPr>
        <p:spPr>
          <a:xfrm>
            <a:off x="5781365" y="9400367"/>
            <a:ext cx="2583210" cy="476250"/>
          </a:xfrm>
          <a:prstGeom prst="rect">
            <a:avLst/>
          </a:prstGeom>
        </p:spPr>
        <p:txBody>
          <a:bodyPr lIns="0" tIns="0" rIns="0" bIns="0" rtlCol="0" anchor="t">
            <a:spAutoFit/>
          </a:bodyPr>
          <a:lstStyle/>
          <a:p>
            <a:pPr algn="ctr">
              <a:lnSpc>
                <a:spcPts val="3360"/>
              </a:lnSpc>
              <a:spcBef>
                <a:spcPct val="0"/>
              </a:spcBef>
            </a:pPr>
            <a:r>
              <a:rPr lang="en-US" sz="2800">
                <a:solidFill>
                  <a:srgbClr val="000000"/>
                </a:solidFill>
                <a:latin typeface="Kollektif" panose="020B0604020101010102"/>
              </a:rPr>
              <a:t>Microwave oven</a:t>
            </a:r>
            <a:endParaRPr lang="en-US" sz="2800">
              <a:solidFill>
                <a:srgbClr val="000000"/>
              </a:solidFill>
              <a:latin typeface="Kollektif" panose="020B0604020101010102"/>
            </a:endParaRPr>
          </a:p>
        </p:txBody>
      </p:sp>
      <p:sp>
        <p:nvSpPr>
          <p:cNvPr id="17" name="TextBox 17"/>
          <p:cNvSpPr txBox="1"/>
          <p:nvPr/>
        </p:nvSpPr>
        <p:spPr>
          <a:xfrm>
            <a:off x="12507621" y="9400367"/>
            <a:ext cx="2735461" cy="476250"/>
          </a:xfrm>
          <a:prstGeom prst="rect">
            <a:avLst/>
          </a:prstGeom>
        </p:spPr>
        <p:txBody>
          <a:bodyPr lIns="0" tIns="0" rIns="0" bIns="0" rtlCol="0" anchor="t">
            <a:spAutoFit/>
          </a:bodyPr>
          <a:lstStyle/>
          <a:p>
            <a:pPr algn="ctr">
              <a:lnSpc>
                <a:spcPts val="3360"/>
              </a:lnSpc>
              <a:spcBef>
                <a:spcPct val="0"/>
              </a:spcBef>
            </a:pPr>
            <a:r>
              <a:rPr lang="en-US" sz="2800">
                <a:solidFill>
                  <a:srgbClr val="000000"/>
                </a:solidFill>
                <a:latin typeface="Kollektif" panose="020B0604020101010102"/>
              </a:rPr>
              <a:t>Washing machine</a:t>
            </a:r>
            <a:endParaRPr lang="en-US" sz="2800">
              <a:solidFill>
                <a:srgbClr val="000000"/>
              </a:solidFill>
              <a:latin typeface="Kollektif" panose="020B0604020101010102"/>
            </a:endParaRPr>
          </a:p>
        </p:txBody>
      </p:sp>
      <p:sp>
        <p:nvSpPr>
          <p:cNvPr id="18" name="TextBox 18"/>
          <p:cNvSpPr txBox="1"/>
          <p:nvPr/>
        </p:nvSpPr>
        <p:spPr>
          <a:xfrm>
            <a:off x="16780750" y="9194845"/>
            <a:ext cx="1330078" cy="1092155"/>
          </a:xfrm>
          <a:prstGeom prst="rect">
            <a:avLst/>
          </a:prstGeom>
        </p:spPr>
        <p:txBody>
          <a:bodyPr lIns="0" tIns="0" rIns="0" bIns="0" rtlCol="0" anchor="t">
            <a:spAutoFit/>
          </a:bodyPr>
          <a:lstStyle/>
          <a:p>
            <a:pPr algn="ctr">
              <a:lnSpc>
                <a:spcPts val="7765"/>
              </a:lnSpc>
              <a:spcBef>
                <a:spcPct val="0"/>
              </a:spcBef>
            </a:pPr>
            <a:r>
              <a:rPr lang="en-US" sz="6470">
                <a:solidFill>
                  <a:srgbClr val="000000"/>
                </a:solidFill>
                <a:latin typeface="Kollektif" panose="020B0604020101010102"/>
              </a:rPr>
              <a:t>etc.</a:t>
            </a:r>
            <a:endParaRPr lang="en-US" sz="6470">
              <a:solidFill>
                <a:srgbClr val="000000"/>
              </a:solidFill>
              <a:latin typeface="Kollektif" panose="020B060402010101010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33105" y="0"/>
            <a:ext cx="15492791" cy="10287000"/>
            <a:chOff x="0" y="0"/>
            <a:chExt cx="20657055" cy="13716000"/>
          </a:xfrm>
        </p:grpSpPr>
        <p:pic>
          <p:nvPicPr>
            <p:cNvPr id="3" name="Picture 3"/>
            <p:cNvPicPr>
              <a:picLocks noChangeAspect="1"/>
            </p:cNvPicPr>
            <p:nvPr/>
          </p:nvPicPr>
          <p:blipFill>
            <a:blip r:embed="rId1"/>
            <a:srcRect/>
            <a:stretch>
              <a:fillRect/>
            </a:stretch>
          </p:blipFill>
          <p:spPr>
            <a:xfrm rot="-10800000">
              <a:off x="0" y="0"/>
              <a:ext cx="13716000" cy="13716000"/>
            </a:xfrm>
            <a:prstGeom prst="rect">
              <a:avLst/>
            </a:prstGeom>
          </p:spPr>
        </p:pic>
        <p:sp>
          <p:nvSpPr>
            <p:cNvPr id="4" name="AutoShape 4"/>
            <p:cNvSpPr/>
            <p:nvPr/>
          </p:nvSpPr>
          <p:spPr>
            <a:xfrm rot="-10800000">
              <a:off x="13716000" y="0"/>
              <a:ext cx="6941055" cy="13716000"/>
            </a:xfrm>
            <a:prstGeom prst="rect">
              <a:avLst/>
            </a:prstGeom>
            <a:solidFill>
              <a:srgbClr val="3DE890"/>
            </a:solidFill>
          </p:spPr>
        </p:sp>
      </p:grpSp>
      <p:sp>
        <p:nvSpPr>
          <p:cNvPr id="5" name="TextBox 5"/>
          <p:cNvSpPr txBox="1"/>
          <p:nvPr/>
        </p:nvSpPr>
        <p:spPr>
          <a:xfrm>
            <a:off x="-279648" y="3876675"/>
            <a:ext cx="15397650" cy="1470261"/>
          </a:xfrm>
          <a:prstGeom prst="rect">
            <a:avLst/>
          </a:prstGeom>
        </p:spPr>
        <p:txBody>
          <a:bodyPr lIns="0" tIns="0" rIns="0" bIns="0" rtlCol="0" anchor="t">
            <a:spAutoFit/>
          </a:bodyPr>
          <a:lstStyle/>
          <a:p>
            <a:pPr algn="ctr">
              <a:lnSpc>
                <a:spcPts val="12020"/>
              </a:lnSpc>
            </a:pPr>
            <a:r>
              <a:rPr lang="en-US" sz="8585">
                <a:solidFill>
                  <a:srgbClr val="000000"/>
                </a:solidFill>
                <a:latin typeface="Open Sans Extra Bold" panose="020B0906030804020204"/>
              </a:rPr>
              <a:t>Lets see codes &amp;Simulation</a:t>
            </a:r>
            <a:endParaRPr lang="en-US" sz="8585">
              <a:solidFill>
                <a:srgbClr val="000000"/>
              </a:solidFill>
              <a:latin typeface="Open Sans Extra Bold" panose="020B0906030804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6089817" cy="5623309"/>
          </a:xfrm>
          <a:prstGeom prst="rect">
            <a:avLst/>
          </a:prstGeom>
        </p:spPr>
      </p:pic>
      <p:pic>
        <p:nvPicPr>
          <p:cNvPr id="3" name="Picture 3"/>
          <p:cNvPicPr>
            <a:picLocks noChangeAspect="1"/>
          </p:cNvPicPr>
          <p:nvPr/>
        </p:nvPicPr>
        <p:blipFill>
          <a:blip r:embed="rId2"/>
          <a:srcRect b="3908"/>
          <a:stretch>
            <a:fillRect/>
          </a:stretch>
        </p:blipFill>
        <p:spPr>
          <a:xfrm>
            <a:off x="6089817" y="0"/>
            <a:ext cx="7720423" cy="5623309"/>
          </a:xfrm>
          <a:prstGeom prst="rect">
            <a:avLst/>
          </a:prstGeom>
        </p:spPr>
      </p:pic>
      <p:pic>
        <p:nvPicPr>
          <p:cNvPr id="4" name="Picture 4"/>
          <p:cNvPicPr>
            <a:picLocks noChangeAspect="1"/>
          </p:cNvPicPr>
          <p:nvPr/>
        </p:nvPicPr>
        <p:blipFill>
          <a:blip r:embed="rId3"/>
          <a:srcRect/>
          <a:stretch>
            <a:fillRect/>
          </a:stretch>
        </p:blipFill>
        <p:spPr>
          <a:xfrm>
            <a:off x="0" y="5623309"/>
            <a:ext cx="11301259" cy="4916048"/>
          </a:xfrm>
          <a:prstGeom prst="rect">
            <a:avLst/>
          </a:prstGeom>
        </p:spPr>
      </p:pic>
      <p:pic>
        <p:nvPicPr>
          <p:cNvPr id="5" name="Picture 5"/>
          <p:cNvPicPr>
            <a:picLocks noChangeAspect="1"/>
          </p:cNvPicPr>
          <p:nvPr/>
        </p:nvPicPr>
        <p:blipFill>
          <a:blip r:embed="rId4"/>
          <a:srcRect/>
          <a:stretch>
            <a:fillRect/>
          </a:stretch>
        </p:blipFill>
        <p:spPr>
          <a:xfrm>
            <a:off x="11451136" y="6386320"/>
            <a:ext cx="6986741" cy="35923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5541567" cy="9873616"/>
          </a:xfrm>
          <a:prstGeom prst="rect">
            <a:avLst/>
          </a:prstGeom>
        </p:spPr>
      </p:pic>
      <p:pic>
        <p:nvPicPr>
          <p:cNvPr id="3" name="Picture 3"/>
          <p:cNvPicPr>
            <a:picLocks noChangeAspect="1"/>
          </p:cNvPicPr>
          <p:nvPr/>
        </p:nvPicPr>
        <p:blipFill>
          <a:blip r:embed="rId2"/>
          <a:srcRect/>
          <a:stretch>
            <a:fillRect/>
          </a:stretch>
        </p:blipFill>
        <p:spPr>
          <a:xfrm>
            <a:off x="4887039" y="0"/>
            <a:ext cx="6783819" cy="9873616"/>
          </a:xfrm>
          <a:prstGeom prst="rect">
            <a:avLst/>
          </a:prstGeom>
        </p:spPr>
      </p:pic>
      <p:pic>
        <p:nvPicPr>
          <p:cNvPr id="4" name="Picture 4"/>
          <p:cNvPicPr>
            <a:picLocks noChangeAspect="1"/>
          </p:cNvPicPr>
          <p:nvPr/>
        </p:nvPicPr>
        <p:blipFill>
          <a:blip r:embed="rId3"/>
          <a:srcRect/>
          <a:stretch>
            <a:fillRect/>
          </a:stretch>
        </p:blipFill>
        <p:spPr>
          <a:xfrm>
            <a:off x="10869605" y="0"/>
            <a:ext cx="6975111" cy="987361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964</Words>
  <Application>WPS Presentation</Application>
  <PresentationFormat>On-screen Show (4:3)</PresentationFormat>
  <Paragraphs>49</Paragraphs>
  <Slides>12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12</vt:i4>
      </vt:variant>
    </vt:vector>
  </HeadingPairs>
  <TitlesOfParts>
    <vt:vector size="26" baseType="lpstr">
      <vt:lpstr>Arial</vt:lpstr>
      <vt:lpstr>SimSun</vt:lpstr>
      <vt:lpstr>Wingdings</vt:lpstr>
      <vt:lpstr>Kollektif</vt:lpstr>
      <vt:lpstr>Space Mono</vt:lpstr>
      <vt:lpstr>Open Sans Extra Bold</vt:lpstr>
      <vt:lpstr>Open Sans Bold</vt:lpstr>
      <vt:lpstr>Open Sans Light</vt:lpstr>
      <vt:lpstr>Arial</vt:lpstr>
      <vt:lpstr>Open Sans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7 Segment Display</dc:title>
  <dc:creator/>
  <cp:lastModifiedBy>Notebook</cp:lastModifiedBy>
  <cp:revision>4</cp:revision>
  <dcterms:created xsi:type="dcterms:W3CDTF">2006-08-16T00:00:00Z</dcterms:created>
  <dcterms:modified xsi:type="dcterms:W3CDTF">2020-09-25T13:49:01Z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